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86" r:id="rId7"/>
    <p:sldId id="287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1/12/2023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ios/ios-1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Pegasus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Najopasniji poznati </a:t>
            </a:r>
            <a:r>
              <a:rPr lang="hr-HR" dirty="0" err="1"/>
              <a:t>spyware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hr-HR" sz="4000" dirty="0"/>
              <a:t>Općenito</a:t>
            </a:r>
            <a:endParaRPr lang="en-US" sz="40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7871910" cy="409324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000" dirty="0"/>
              <a:t>Ciljani napadi na </a:t>
            </a:r>
            <a:r>
              <a:rPr lang="hr-HR" sz="2000" dirty="0" err="1"/>
              <a:t>iOS</a:t>
            </a:r>
            <a:r>
              <a:rPr lang="hr-HR" sz="2000" dirty="0"/>
              <a:t> i Android uređaje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hr-HR" sz="2000" dirty="0"/>
              <a:t>Jednostavan i opsežan pristup podacima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hr-HR" sz="2000" dirty="0"/>
              <a:t>Jako malo informacija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Žrtve su često visoko profilirane osobe – privlači pažnju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A1FEDB-B840-E497-19A0-A3805E39C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885" y="333499"/>
            <a:ext cx="2332179" cy="233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1E3456-3AB6-81A3-4CE8-FA7F14C03C9E}"/>
              </a:ext>
            </a:extLst>
          </p:cNvPr>
          <p:cNvSpPr txBox="1"/>
          <p:nvPr/>
        </p:nvSpPr>
        <p:spPr>
          <a:xfrm>
            <a:off x="7702724" y="2729094"/>
            <a:ext cx="430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Izvor: </a:t>
            </a:r>
            <a:r>
              <a:rPr lang="en-GB" b="0" i="0" u="none" strike="noStrike" dirty="0">
                <a:solidFill>
                  <a:srgbClr val="3366CC"/>
                </a:solidFill>
                <a:effectLst/>
                <a:latin typeface="-apple-system"/>
                <a:hlinkClick r:id="rId3"/>
              </a:rPr>
              <a:t>https://www.apple.com/ios/ios-10/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0E5D6D-B85F-46EE-32DC-87C435E094BE}"/>
              </a:ext>
            </a:extLst>
          </p:cNvPr>
          <p:cNvSpPr txBox="1"/>
          <p:nvPr/>
        </p:nvSpPr>
        <p:spPr>
          <a:xfrm>
            <a:off x="7863254" y="5687652"/>
            <a:ext cx="4246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Izvor: </a:t>
            </a:r>
            <a:r>
              <a:rPr lang="en-GB" b="0" i="0" u="none" strike="noStrike" dirty="0">
                <a:solidFill>
                  <a:srgbClr val="3366CC"/>
                </a:solidFill>
                <a:effectLst/>
                <a:latin typeface="-apple-system"/>
              </a:rPr>
              <a:t>https://upload.wikimedia.org/wikipedia/commons/6/64/Android_logo_2019_%28stacked%29.svg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8" name="Picture 4" descr="Android (operating system) - Wikipedia">
            <a:extLst>
              <a:ext uri="{FF2B5EF4-FFF2-40B4-BE49-F238E27FC236}">
                <a16:creationId xmlns:a16="http://schemas.microsoft.com/office/drawing/2014/main" id="{42FDF0B2-7102-9D2E-67D0-3F57F5E5A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885" y="3370059"/>
            <a:ext cx="2597522" cy="226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EDB8DB-B879-E22A-A596-274AF3194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811" y="3925012"/>
            <a:ext cx="3559215" cy="230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BC0139-158A-4117-2EB0-697605B8178E}"/>
              </a:ext>
            </a:extLst>
          </p:cNvPr>
          <p:cNvSpPr txBox="1"/>
          <p:nvPr/>
        </p:nvSpPr>
        <p:spPr>
          <a:xfrm>
            <a:off x="1163253" y="6103150"/>
            <a:ext cx="396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Izvor: https://www.nsogroup.com/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hr-HR" sz="4000" dirty="0"/>
              <a:t>Način rada</a:t>
            </a:r>
            <a:endParaRPr lang="en-US" sz="40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7871910" cy="409324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000" dirty="0"/>
              <a:t>Zero-</a:t>
            </a:r>
            <a:r>
              <a:rPr lang="hr-HR" sz="2000" dirty="0" err="1"/>
              <a:t>day</a:t>
            </a:r>
            <a:r>
              <a:rPr lang="hr-HR" sz="2000" dirty="0"/>
              <a:t> ranjivosti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Socijalni inženjering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Neke verzije imaju zero-</a:t>
            </a:r>
            <a:r>
              <a:rPr lang="hr-HR" sz="2000" dirty="0" err="1"/>
              <a:t>click</a:t>
            </a:r>
            <a:r>
              <a:rPr lang="hr-HR" sz="2000" dirty="0"/>
              <a:t> pristup – nije potrebno otvaranje zaražene datoteke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Poseban </a:t>
            </a:r>
            <a:r>
              <a:rPr lang="hr-HR" sz="2000" dirty="0" err="1"/>
              <a:t>međuspremnik</a:t>
            </a:r>
            <a:r>
              <a:rPr lang="hr-HR" sz="2000" dirty="0"/>
              <a:t> kada ne postoji pristup internetu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Mnogi koraci za izbjegavanje detekcije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1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hr-HR" sz="4000" dirty="0"/>
              <a:t>Prijenos podataka</a:t>
            </a:r>
            <a:endParaRPr lang="en-US" sz="40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6"/>
            <a:ext cx="7871910" cy="22174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000" dirty="0"/>
              <a:t>Kriptirana komunikacija sa sjedištem napadača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Ne odvija se pri niskoj razini bateriji ili u roamingu</a:t>
            </a:r>
          </a:p>
          <a:p>
            <a:pPr>
              <a:lnSpc>
                <a:spcPct val="150000"/>
              </a:lnSpc>
            </a:pPr>
            <a:r>
              <a:rPr lang="hr-HR" sz="2000" dirty="0" err="1"/>
              <a:t>Anonimizacija</a:t>
            </a:r>
            <a:r>
              <a:rPr lang="hr-HR" sz="2000" dirty="0"/>
              <a:t> podataka - PATN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35AED-7333-D4E6-9DD1-D3FBFE056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98" y="3572173"/>
            <a:ext cx="9526329" cy="17623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5E7D91-DA56-F77F-9703-E818902AD06A}"/>
              </a:ext>
            </a:extLst>
          </p:cNvPr>
          <p:cNvSpPr txBox="1"/>
          <p:nvPr/>
        </p:nvSpPr>
        <p:spPr>
          <a:xfrm>
            <a:off x="4562353" y="5474825"/>
            <a:ext cx="209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Izvor: NSO Group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63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hr-HR" sz="4000" dirty="0"/>
              <a:t>Prikaz podataka</a:t>
            </a:r>
            <a:endParaRPr lang="en-US" sz="40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6"/>
            <a:ext cx="7871910" cy="13840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000" dirty="0" err="1"/>
              <a:t>Pegasus</a:t>
            </a:r>
            <a:r>
              <a:rPr lang="hr-HR" sz="2000" dirty="0"/>
              <a:t> je proizvod – fokus na vizualizaciju podataka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Grupiranje po žrtvama, vremenu itd.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315931CA-AC25-FA72-0058-599B7B0C4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90" y="3118630"/>
            <a:ext cx="5731510" cy="3208020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5CCDB649-8D58-E77E-0DAE-96297C026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302" y="3118630"/>
            <a:ext cx="5731510" cy="32080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795F3B9-ED42-C69A-53E8-735DAE00EBB8}"/>
              </a:ext>
            </a:extLst>
          </p:cNvPr>
          <p:cNvSpPr txBox="1"/>
          <p:nvPr/>
        </p:nvSpPr>
        <p:spPr>
          <a:xfrm>
            <a:off x="1741026" y="6348252"/>
            <a:ext cx="272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Izvor: NSO Group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6D0331-A1BB-FC29-4D77-19335C4BE31E}"/>
              </a:ext>
            </a:extLst>
          </p:cNvPr>
          <p:cNvSpPr txBox="1"/>
          <p:nvPr/>
        </p:nvSpPr>
        <p:spPr>
          <a:xfrm>
            <a:off x="7725138" y="6302509"/>
            <a:ext cx="272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Izvor: NSO Group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69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35</TotalTime>
  <Words>163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Trade Gothic LT Pro</vt:lpstr>
      <vt:lpstr>Trebuchet MS</vt:lpstr>
      <vt:lpstr>Office Theme</vt:lpstr>
      <vt:lpstr>Pegasus</vt:lpstr>
      <vt:lpstr>Općenito</vt:lpstr>
      <vt:lpstr>Način rada</vt:lpstr>
      <vt:lpstr>Prijenos podataka</vt:lpstr>
      <vt:lpstr>Prikaz podataka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Pegasus</dc:title>
  <dc:creator>Dario Novinc</dc:creator>
  <cp:lastModifiedBy>Dario Novinc</cp:lastModifiedBy>
  <cp:revision>1</cp:revision>
  <dcterms:created xsi:type="dcterms:W3CDTF">2023-01-12T19:25:11Z</dcterms:created>
  <dcterms:modified xsi:type="dcterms:W3CDTF">2023-01-12T20:01:05Z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